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75" r:id="rId3"/>
    <p:sldId id="258" r:id="rId4"/>
    <p:sldId id="272" r:id="rId5"/>
    <p:sldId id="273" r:id="rId6"/>
    <p:sldId id="270" r:id="rId7"/>
    <p:sldId id="257" r:id="rId8"/>
    <p:sldId id="260" r:id="rId9"/>
    <p:sldId id="261" r:id="rId10"/>
    <p:sldId id="262" r:id="rId11"/>
    <p:sldId id="263" r:id="rId12"/>
    <p:sldId id="265" r:id="rId13"/>
    <p:sldId id="266" r:id="rId14"/>
    <p:sldId id="267" r:id="rId15"/>
    <p:sldId id="274" r:id="rId16"/>
    <p:sldId id="264" r:id="rId17"/>
  </p:sldIdLst>
  <p:sldSz cx="9144000" cy="6858000" type="screen4x3"/>
  <p:notesSz cx="6743700" cy="98806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CC3300"/>
    <a:srgbClr val="FFCC99"/>
    <a:srgbClr val="FFFF66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29" autoAdjust="0"/>
    <p:restoredTop sz="96624" autoAdjust="0"/>
  </p:normalViewPr>
  <p:slideViewPr>
    <p:cSldViewPr>
      <p:cViewPr>
        <p:scale>
          <a:sx n="100" d="100"/>
          <a:sy n="100" d="100"/>
        </p:scale>
        <p:origin x="-660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652" y="-102"/>
      </p:cViewPr>
      <p:guideLst>
        <p:guide orient="horz" pos="3112"/>
        <p:guide pos="21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9525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530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525" y="938530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AFDB76F-23D1-4BA3-9D1F-7E43F0666E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376988" y="115888"/>
            <a:ext cx="2659062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53952" y="2130425"/>
            <a:ext cx="6622504" cy="1470025"/>
          </a:xfrm>
        </p:spPr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27784" y="4869160"/>
            <a:ext cx="5453827" cy="62292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Klepnutím lze upravit styl předlohy podnadpisů.</a:t>
            </a: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695" y="4406900"/>
            <a:ext cx="712879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835695" y="2906713"/>
            <a:ext cx="7128793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83569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609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835696" y="1535113"/>
            <a:ext cx="34436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835696" y="2174875"/>
            <a:ext cx="34436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7457" y="1535113"/>
            <a:ext cx="344502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47457" y="2174875"/>
            <a:ext cx="344502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7100192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710019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7100192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 prezent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203575" y="1341438"/>
            <a:ext cx="4178300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696" y="5238328"/>
            <a:ext cx="7056784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274638"/>
            <a:ext cx="70580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35150" y="1600200"/>
            <a:ext cx="7058025" cy="46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0" y="0"/>
            <a:ext cx="16668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7" r:id="rId2"/>
    <p:sldLayoutId id="2147483656" r:id="rId3"/>
    <p:sldLayoutId id="2147483655" r:id="rId4"/>
    <p:sldLayoutId id="2147483654" r:id="rId5"/>
    <p:sldLayoutId id="2147483653" r:id="rId6"/>
    <p:sldLayoutId id="2147483652" r:id="rId7"/>
    <p:sldLayoutId id="2147483651" r:id="rId8"/>
    <p:sldLayoutId id="2147483659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Nadpis 3"/>
          <p:cNvSpPr>
            <a:spLocks noGrp="1"/>
          </p:cNvSpPr>
          <p:nvPr>
            <p:ph type="ctrTitle"/>
          </p:nvPr>
        </p:nvSpPr>
        <p:spPr>
          <a:xfrm>
            <a:off x="2054225" y="2130425"/>
            <a:ext cx="6621463" cy="1470025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Výběrové řízení (aukce) na kmitočty v pásmech 800, 1800 a 2600 MHz</a:t>
            </a:r>
            <a:endParaRPr lang="en-US" b="1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0" name="Podnadpis 4"/>
          <p:cNvSpPr>
            <a:spLocks noGrp="1"/>
          </p:cNvSpPr>
          <p:nvPr>
            <p:ph type="subTitle" idx="1"/>
          </p:nvPr>
        </p:nvSpPr>
        <p:spPr>
          <a:xfrm>
            <a:off x="2627313" y="4868863"/>
            <a:ext cx="5454650" cy="623887"/>
          </a:xfrm>
        </p:spPr>
        <p:txBody>
          <a:bodyPr/>
          <a:lstStyle/>
          <a:p>
            <a:pPr algn="l" eaLnBrk="1" hangingPunct="1"/>
            <a:r>
              <a:rPr lang="cs-CZ" sz="1600" b="1" smtClean="0"/>
              <a:t>TK ČTÚ k zahájení veřejné konzultace výběrového řízení </a:t>
            </a:r>
          </a:p>
          <a:p>
            <a:pPr algn="l" eaLnBrk="1" hangingPunct="1"/>
            <a:r>
              <a:rPr lang="cs-CZ" sz="1600" b="1" smtClean="0"/>
              <a:t>19. března 2012</a:t>
            </a:r>
            <a:endParaRPr lang="en-US" sz="1600" b="1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cs-CZ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 Národní roaming</a:t>
            </a:r>
            <a:endParaRPr lang="en-US" u="sng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>
          <a:xfrm>
            <a:off x="1835150" y="1341438"/>
            <a:ext cx="7058025" cy="4895850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812800" algn="l"/>
              </a:tabLst>
            </a:pPr>
            <a:r>
              <a:rPr lang="cs-CZ" sz="2000" b="1" smtClean="0">
                <a:solidFill>
                  <a:srgbClr val="CC3300"/>
                </a:solidFill>
              </a:rPr>
              <a:t>Povinná nabídka přístupu k síti</a:t>
            </a:r>
          </a:p>
          <a:p>
            <a:pPr marL="0" indent="0" eaLnBrk="1" hangingPunct="1">
              <a:buFontTx/>
              <a:buNone/>
              <a:tabLst>
                <a:tab pos="812800" algn="l"/>
              </a:tabLst>
            </a:pPr>
            <a:endParaRPr lang="cs-CZ" sz="500" b="1" smtClean="0">
              <a:solidFill>
                <a:srgbClr val="1E4649"/>
              </a:solidFill>
            </a:endParaRPr>
          </a:p>
          <a:p>
            <a:pPr marL="0" indent="0" eaLnBrk="1" hangingPunct="1">
              <a:buFontTx/>
              <a:buNone/>
              <a:tabLst>
                <a:tab pos="812800" algn="l"/>
              </a:tabLst>
            </a:pPr>
            <a:r>
              <a:rPr lang="cs-CZ" sz="2000" b="1" smtClean="0">
                <a:solidFill>
                  <a:srgbClr val="1E4649"/>
                </a:solidFill>
              </a:rPr>
              <a:t>Povinný subjekt:</a:t>
            </a:r>
          </a:p>
          <a:p>
            <a:pPr marL="449263" lvl="1" indent="-269875" eaLnBrk="1" hangingPunct="1">
              <a:tabLst>
                <a:tab pos="812800" algn="l"/>
              </a:tabLst>
            </a:pPr>
            <a:r>
              <a:rPr lang="cs-CZ" sz="1600" smtClean="0"/>
              <a:t>Každý subjekt, který získá min. </a:t>
            </a:r>
            <a:r>
              <a:rPr lang="cs-CZ" sz="1600" b="1" smtClean="0"/>
              <a:t>2 x 10 MHz v pásmu 800 MHz</a:t>
            </a:r>
            <a:r>
              <a:rPr lang="cs-CZ" sz="1600" smtClean="0"/>
              <a:t> </a:t>
            </a:r>
          </a:p>
          <a:p>
            <a:pPr marL="449263" lvl="1" indent="-269875" eaLnBrk="1" hangingPunct="1">
              <a:buFontTx/>
              <a:buNone/>
              <a:tabLst>
                <a:tab pos="812800" algn="l"/>
              </a:tabLst>
            </a:pPr>
            <a:r>
              <a:rPr lang="cs-CZ" sz="1600" smtClean="0"/>
              <a:t>	(tj. min. 2 nabízené  bloky)</a:t>
            </a:r>
          </a:p>
          <a:p>
            <a:pPr marL="449263" lvl="1" indent="-269875" eaLnBrk="1" hangingPunct="1">
              <a:tabLst>
                <a:tab pos="812800" algn="l"/>
              </a:tabLst>
            </a:pPr>
            <a:r>
              <a:rPr lang="cs-CZ" sz="1600" smtClean="0"/>
              <a:t>Do povinnosti jsou zahrnuty následující sítě:</a:t>
            </a:r>
          </a:p>
          <a:p>
            <a:pPr marL="1150938" lvl="2" indent="-522288" eaLnBrk="1" hangingPunct="1">
              <a:tabLst>
                <a:tab pos="812800" algn="l"/>
              </a:tabLst>
            </a:pPr>
            <a:r>
              <a:rPr lang="cs-CZ" sz="1600" smtClean="0"/>
              <a:t>4G (LTE) = sítě využívající kmitočty získané ve VŘ</a:t>
            </a:r>
          </a:p>
          <a:p>
            <a:pPr marL="1150938" lvl="2" indent="-522288" eaLnBrk="1" hangingPunct="1">
              <a:tabLst>
                <a:tab pos="812800" algn="l"/>
              </a:tabLst>
            </a:pPr>
            <a:r>
              <a:rPr lang="cs-CZ" sz="1600" smtClean="0"/>
              <a:t>2G (GSM) = sítě využívající kmitočty v pásmu 900 a 1800 MHz</a:t>
            </a:r>
          </a:p>
          <a:p>
            <a:pPr marL="1150938" lvl="2" indent="-522288" eaLnBrk="1" hangingPunct="1">
              <a:tabLst>
                <a:tab pos="812800" algn="l"/>
              </a:tabLst>
            </a:pPr>
            <a:r>
              <a:rPr lang="cs-CZ" sz="1600" smtClean="0"/>
              <a:t>V případě dobrovolného poskytnutí národního roamingu i na síti 3G (UMTS) budou subjektu započteny 3G sítě i do plnění rozvojových kritérií podle bodu B </a:t>
            </a:r>
          </a:p>
          <a:p>
            <a:pPr marL="0" indent="0" eaLnBrk="1" hangingPunct="1">
              <a:buFontTx/>
              <a:buNone/>
              <a:tabLst>
                <a:tab pos="812800" algn="l"/>
              </a:tabLst>
            </a:pPr>
            <a:endParaRPr lang="cs-CZ" sz="1000" b="1" smtClean="0">
              <a:solidFill>
                <a:srgbClr val="1E4649"/>
              </a:solidFill>
            </a:endParaRPr>
          </a:p>
          <a:p>
            <a:pPr marL="0" indent="0" eaLnBrk="1" hangingPunct="1">
              <a:buFontTx/>
              <a:buNone/>
              <a:tabLst>
                <a:tab pos="812800" algn="l"/>
              </a:tabLst>
            </a:pPr>
            <a:r>
              <a:rPr lang="cs-CZ" sz="2000" b="1" smtClean="0">
                <a:solidFill>
                  <a:srgbClr val="1E4649"/>
                </a:solidFill>
              </a:rPr>
              <a:t>Oprávněný subjekt:</a:t>
            </a:r>
          </a:p>
          <a:p>
            <a:pPr marL="449263" lvl="1" indent="-269875" eaLnBrk="1" hangingPunct="1">
              <a:tabLst>
                <a:tab pos="812800" algn="l"/>
              </a:tabLst>
            </a:pPr>
            <a:r>
              <a:rPr lang="cs-CZ" sz="1600" smtClean="0"/>
              <a:t>Nový subjekt, který získá blok B1 v pásmu 1,8 GHz nebo 2x20 MHz v pásmu 2,6 GHz (min. na 10 let)</a:t>
            </a:r>
          </a:p>
          <a:p>
            <a:pPr marL="449263" lvl="1" indent="-269875" eaLnBrk="1" hangingPunct="1">
              <a:tabLst>
                <a:tab pos="812800" algn="l"/>
              </a:tabLst>
            </a:pPr>
            <a:r>
              <a:rPr lang="cs-CZ" sz="1600" smtClean="0"/>
              <a:t>Nový subjekt, který získá přídělu v pásmu 800 MHz (min. na 5 let)</a:t>
            </a:r>
          </a:p>
          <a:p>
            <a:pPr marL="449263" lvl="1" indent="-269875" eaLnBrk="1" hangingPunct="1">
              <a:tabLst>
                <a:tab pos="812800" algn="l"/>
              </a:tabLst>
            </a:pPr>
            <a:r>
              <a:rPr lang="cs-CZ" sz="1600" smtClean="0"/>
              <a:t>Nárok vzniká až při dosažení pokrytí </a:t>
            </a:r>
            <a:r>
              <a:rPr lang="cs-CZ" sz="1600" b="1" smtClean="0"/>
              <a:t>20% populace ČR kmitočty získanými v aukci</a:t>
            </a:r>
          </a:p>
          <a:p>
            <a:pPr marL="449263" lvl="1" indent="-269875" eaLnBrk="1" hangingPunct="1">
              <a:tabLst>
                <a:tab pos="812800" algn="l"/>
              </a:tabLst>
            </a:pPr>
            <a:endParaRPr lang="en-US" sz="16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cs-CZ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3. Velkoobchodní nabídka</a:t>
            </a:r>
            <a:endParaRPr lang="en-US" u="sng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>
          <a:xfrm>
            <a:off x="1835150" y="1125538"/>
            <a:ext cx="7058025" cy="5111750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87313" algn="l"/>
                <a:tab pos="174625" algn="l"/>
              </a:tabLst>
            </a:pPr>
            <a:r>
              <a:rPr lang="cs-CZ" sz="2000" b="1" smtClean="0">
                <a:solidFill>
                  <a:srgbClr val="CC3300"/>
                </a:solidFill>
              </a:rPr>
              <a:t>Povinná velkoobchodní nabídka služeb</a:t>
            </a:r>
            <a:endParaRPr lang="cs-CZ" sz="2000" b="1" smtClean="0">
              <a:solidFill>
                <a:srgbClr val="1E4649"/>
              </a:solidFill>
            </a:endParaRPr>
          </a:p>
          <a:p>
            <a:pPr marL="0" indent="0" eaLnBrk="1" hangingPunct="1">
              <a:buFontTx/>
              <a:buNone/>
              <a:tabLst>
                <a:tab pos="87313" algn="l"/>
                <a:tab pos="174625" algn="l"/>
              </a:tabLst>
            </a:pPr>
            <a:r>
              <a:rPr lang="cs-CZ" sz="2000" b="1" smtClean="0">
                <a:solidFill>
                  <a:srgbClr val="1E4649"/>
                </a:solidFill>
              </a:rPr>
              <a:t>Povinný subjekt:</a:t>
            </a:r>
          </a:p>
          <a:p>
            <a:pPr marL="450850" lvl="1" indent="-271463" eaLnBrk="1" hangingPunct="1">
              <a:tabLst>
                <a:tab pos="87313" algn="l"/>
                <a:tab pos="174625" algn="l"/>
              </a:tabLst>
            </a:pPr>
            <a:r>
              <a:rPr lang="cs-CZ" sz="1800" smtClean="0"/>
              <a:t>Všechny subjekty, které získají příděl v rámci VŘ</a:t>
            </a:r>
          </a:p>
          <a:p>
            <a:pPr marL="450850" lvl="1" indent="-271463" eaLnBrk="1" hangingPunct="1">
              <a:tabLst>
                <a:tab pos="87313" algn="l"/>
                <a:tab pos="174625" algn="l"/>
              </a:tabLst>
            </a:pPr>
            <a:r>
              <a:rPr lang="cs-CZ" sz="1800" smtClean="0"/>
              <a:t>Do povinnosti jsou zahrnuty služby na sítích 4G (LTE) = sítě  	 využívající kmitočty získané ve VŘ</a:t>
            </a:r>
          </a:p>
          <a:p>
            <a:pPr marL="450850" lvl="1" indent="-271463" eaLnBrk="1" hangingPunct="1">
              <a:buFontTx/>
              <a:buNone/>
              <a:tabLst>
                <a:tab pos="87313" algn="l"/>
                <a:tab pos="174625" algn="l"/>
              </a:tabLst>
            </a:pPr>
            <a:endParaRPr lang="cs-CZ" sz="1800" smtClean="0">
              <a:solidFill>
                <a:srgbClr val="1E4649"/>
              </a:solidFill>
            </a:endParaRPr>
          </a:p>
          <a:p>
            <a:pPr marL="0" indent="0" eaLnBrk="1" hangingPunct="1">
              <a:buFontTx/>
              <a:buNone/>
              <a:tabLst>
                <a:tab pos="87313" algn="l"/>
                <a:tab pos="174625" algn="l"/>
              </a:tabLst>
            </a:pPr>
            <a:r>
              <a:rPr lang="cs-CZ" sz="2000" b="1" smtClean="0">
                <a:solidFill>
                  <a:srgbClr val="1E4649"/>
                </a:solidFill>
              </a:rPr>
              <a:t>Oprávněný subjekt:</a:t>
            </a:r>
          </a:p>
          <a:p>
            <a:pPr marL="450850" lvl="1" indent="-271463" eaLnBrk="1" hangingPunct="1">
              <a:tabLst>
                <a:tab pos="87313" algn="l"/>
                <a:tab pos="174625" algn="l"/>
              </a:tabLst>
            </a:pPr>
            <a:r>
              <a:rPr lang="cs-CZ" sz="1600" smtClean="0"/>
              <a:t>  </a:t>
            </a:r>
            <a:r>
              <a:rPr lang="cs-CZ" sz="1800" smtClean="0"/>
              <a:t>Kterýkoliv subjekt bez omezení</a:t>
            </a:r>
          </a:p>
          <a:p>
            <a:pPr marL="450850" lvl="1" indent="-271463" eaLnBrk="1" hangingPunct="1">
              <a:buFontTx/>
              <a:buNone/>
              <a:tabLst>
                <a:tab pos="87313" algn="l"/>
                <a:tab pos="174625" algn="l"/>
              </a:tabLst>
            </a:pPr>
            <a:endParaRPr lang="cs-CZ" sz="1800" smtClean="0"/>
          </a:p>
          <a:p>
            <a:pPr marL="450850" lvl="1" indent="-271463" eaLnBrk="1" hangingPunct="1">
              <a:buFontTx/>
              <a:buNone/>
              <a:tabLst>
                <a:tab pos="87313" algn="l"/>
                <a:tab pos="174625" algn="l"/>
              </a:tabLst>
            </a:pPr>
            <a:r>
              <a:rPr lang="cs-CZ" sz="2000" b="1" smtClean="0">
                <a:solidFill>
                  <a:srgbClr val="CC3300"/>
                </a:solidFill>
              </a:rPr>
              <a:t>Povinnost není uplatněna na služby 2G ani 3G sítí</a:t>
            </a:r>
          </a:p>
          <a:p>
            <a:pPr marL="450850" lvl="1" indent="-271463" eaLnBrk="1" hangingPunct="1">
              <a:buFontTx/>
              <a:buChar char="-"/>
              <a:tabLst>
                <a:tab pos="87313" algn="l"/>
                <a:tab pos="174625" algn="l"/>
              </a:tabLst>
            </a:pPr>
            <a:r>
              <a:rPr lang="cs-CZ" sz="1800" smtClean="0"/>
              <a:t>Vysoké riziko právního zpochybnění takové podmínky a tím  celého výběrového řízení</a:t>
            </a:r>
          </a:p>
          <a:p>
            <a:pPr marL="450850" lvl="1" indent="-271463" eaLnBrk="1" hangingPunct="1">
              <a:buFontTx/>
              <a:buChar char="-"/>
              <a:tabLst>
                <a:tab pos="87313" algn="l"/>
                <a:tab pos="174625" algn="l"/>
              </a:tabLst>
            </a:pPr>
            <a:r>
              <a:rPr lang="cs-CZ" sz="1800" smtClean="0"/>
              <a:t>Souběžný proces ustavení nového velkoobchodního relevantního trhu „mobilní originace“ (proces zahájen na podzim 2011) </a:t>
            </a:r>
          </a:p>
          <a:p>
            <a:pPr marL="450850" lvl="1" indent="-271463" eaLnBrk="1" hangingPunct="1">
              <a:buFontTx/>
              <a:buNone/>
              <a:tabLst>
                <a:tab pos="87313" algn="l"/>
                <a:tab pos="174625" algn="l"/>
              </a:tabLst>
            </a:pPr>
            <a:r>
              <a:rPr lang="cs-CZ" sz="1800" smtClean="0"/>
              <a:t>	</a:t>
            </a:r>
            <a:r>
              <a:rPr lang="cs-CZ" sz="1800" smtClean="0">
                <a:solidFill>
                  <a:srgbClr val="CC3300"/>
                </a:solidFill>
              </a:rPr>
              <a:t>=</a:t>
            </a:r>
            <a:r>
              <a:rPr lang="en-US" sz="1800" smtClean="0">
                <a:solidFill>
                  <a:srgbClr val="CC3300"/>
                </a:solidFill>
              </a:rPr>
              <a:t>&gt; </a:t>
            </a:r>
            <a:r>
              <a:rPr lang="cs-CZ" sz="1800" smtClean="0">
                <a:solidFill>
                  <a:srgbClr val="CC3300"/>
                </a:solidFill>
              </a:rPr>
              <a:t>předpoklad řešení v rámci ex-ante regulace</a:t>
            </a:r>
            <a:endParaRPr lang="en-US" sz="1800" smtClean="0">
              <a:solidFill>
                <a:srgbClr val="CC33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obrázek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05125" y="908050"/>
            <a:ext cx="5411788" cy="590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1835150" y="0"/>
            <a:ext cx="7058025" cy="981075"/>
          </a:xfrm>
        </p:spPr>
        <p:txBody>
          <a:bodyPr/>
          <a:lstStyle/>
          <a:p>
            <a:pPr eaLnBrk="1" hangingPunct="1">
              <a:defRPr/>
            </a:pPr>
            <a:r>
              <a:rPr lang="cs-CZ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Schéma průběhu VŘ</a:t>
            </a:r>
            <a:endParaRPr lang="en-US" u="sng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Plánované lhůty VŘ </a:t>
            </a:r>
            <a:br>
              <a:rPr lang="cs-CZ" sz="3600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(kvalifikační fáze)</a:t>
            </a:r>
            <a:endParaRPr lang="en-US" sz="3600" u="sng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355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7850" y="1731963"/>
            <a:ext cx="7116763" cy="392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>
          <a:xfrm>
            <a:off x="1835150" y="0"/>
            <a:ext cx="7058025" cy="1125538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Plánované lhůty VŘ </a:t>
            </a:r>
            <a:br>
              <a:rPr lang="cs-CZ" sz="3200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3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(příprava a provedení aukce)</a:t>
            </a:r>
            <a:endParaRPr lang="en-US" sz="32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1238250"/>
            <a:ext cx="5695950" cy="561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 idx="4294967295"/>
          </p:nvPr>
        </p:nvSpPr>
        <p:spPr>
          <a:xfrm>
            <a:off x="1835150" y="0"/>
            <a:ext cx="7058025" cy="1196975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Další postup ČTÚ</a:t>
            </a:r>
            <a:endParaRPr lang="en-US" u="sng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602" name="Zástupný symbol pro obsah 2"/>
          <p:cNvSpPr>
            <a:spLocks noGrp="1"/>
          </p:cNvSpPr>
          <p:nvPr>
            <p:ph idx="4294967295"/>
          </p:nvPr>
        </p:nvSpPr>
        <p:spPr>
          <a:xfrm>
            <a:off x="1835150" y="1125538"/>
            <a:ext cx="7058025" cy="5111750"/>
          </a:xfrm>
        </p:spPr>
        <p:txBody>
          <a:bodyPr/>
          <a:lstStyle/>
          <a:p>
            <a:pPr eaLnBrk="1" hangingPunct="1"/>
            <a:r>
              <a:rPr lang="cs-CZ" sz="2200" smtClean="0"/>
              <a:t>Zahájení veřejné konzultace návrhu textu Vyhlášení výběrového řízení (ČJ a AJ verze) </a:t>
            </a:r>
          </a:p>
          <a:p>
            <a:pPr eaLnBrk="1" hangingPunct="1">
              <a:buFontTx/>
              <a:buNone/>
            </a:pPr>
            <a:r>
              <a:rPr lang="cs-CZ" sz="2200" smtClean="0">
                <a:solidFill>
                  <a:srgbClr val="CC3300"/>
                </a:solidFill>
              </a:rPr>
              <a:t>	=</a:t>
            </a:r>
            <a:r>
              <a:rPr lang="en-US" sz="2200" smtClean="0">
                <a:solidFill>
                  <a:srgbClr val="CC3300"/>
                </a:solidFill>
              </a:rPr>
              <a:t>&gt; </a:t>
            </a:r>
            <a:r>
              <a:rPr lang="cs-CZ" sz="2200" smtClean="0">
                <a:solidFill>
                  <a:srgbClr val="CC3300"/>
                </a:solidFill>
              </a:rPr>
              <a:t>	předpoklad 20. března 2012</a:t>
            </a:r>
          </a:p>
          <a:p>
            <a:pPr eaLnBrk="1" hangingPunct="1"/>
            <a:endParaRPr lang="cs-CZ" sz="1200" smtClean="0">
              <a:solidFill>
                <a:srgbClr val="CC3300"/>
              </a:solidFill>
            </a:endParaRPr>
          </a:p>
          <a:p>
            <a:pPr eaLnBrk="1" hangingPunct="1"/>
            <a:r>
              <a:rPr lang="cs-CZ" sz="2200" smtClean="0"/>
              <a:t>Zahájení otevřeného zadávacího řízení na dodavatele vlastní aukce (nadlimitní zakázka)</a:t>
            </a:r>
          </a:p>
          <a:p>
            <a:pPr eaLnBrk="1" hangingPunct="1">
              <a:buFontTx/>
              <a:buNone/>
            </a:pPr>
            <a:r>
              <a:rPr lang="cs-CZ" sz="2200" smtClean="0">
                <a:solidFill>
                  <a:srgbClr val="CC3300"/>
                </a:solidFill>
              </a:rPr>
              <a:t>	=</a:t>
            </a:r>
            <a:r>
              <a:rPr lang="en-US" sz="2200" smtClean="0">
                <a:solidFill>
                  <a:srgbClr val="CC3300"/>
                </a:solidFill>
              </a:rPr>
              <a:t>&gt; </a:t>
            </a:r>
            <a:r>
              <a:rPr lang="cs-CZ" sz="2200" smtClean="0">
                <a:solidFill>
                  <a:srgbClr val="CC3300"/>
                </a:solidFill>
              </a:rPr>
              <a:t>	předpoklad 20. března 2012</a:t>
            </a:r>
          </a:p>
          <a:p>
            <a:pPr eaLnBrk="1" hangingPunct="1">
              <a:buFontTx/>
              <a:buNone/>
            </a:pPr>
            <a:endParaRPr lang="cs-CZ" sz="900" smtClean="0"/>
          </a:p>
          <a:p>
            <a:pPr eaLnBrk="1" hangingPunct="1"/>
            <a:r>
              <a:rPr lang="cs-CZ" sz="2200" smtClean="0"/>
              <a:t>Informace vládě o aktuálním stavu přípravy výběrového řízení (stav k datu zahájení konzultace návrhu Vyhlášení)</a:t>
            </a:r>
          </a:p>
          <a:p>
            <a:pPr eaLnBrk="1" hangingPunct="1">
              <a:buFontTx/>
              <a:buNone/>
            </a:pPr>
            <a:r>
              <a:rPr lang="cs-CZ" sz="2200" smtClean="0"/>
              <a:t>	</a:t>
            </a:r>
            <a:r>
              <a:rPr lang="cs-CZ" sz="2200" smtClean="0">
                <a:solidFill>
                  <a:srgbClr val="CC3300"/>
                </a:solidFill>
              </a:rPr>
              <a:t>=</a:t>
            </a:r>
            <a:r>
              <a:rPr lang="en-US" sz="2200" smtClean="0">
                <a:solidFill>
                  <a:srgbClr val="CC3300"/>
                </a:solidFill>
              </a:rPr>
              <a:t>&gt; </a:t>
            </a:r>
            <a:r>
              <a:rPr lang="cs-CZ" sz="2200" smtClean="0">
                <a:solidFill>
                  <a:srgbClr val="CC3300"/>
                </a:solidFill>
              </a:rPr>
              <a:t>	cestou MPO na začátku dubna 2012</a:t>
            </a:r>
          </a:p>
          <a:p>
            <a:pPr eaLnBrk="1" hangingPunct="1">
              <a:buFontTx/>
              <a:buNone/>
            </a:pPr>
            <a:r>
              <a:rPr lang="cs-CZ" sz="2200" smtClean="0">
                <a:solidFill>
                  <a:srgbClr val="CC3300"/>
                </a:solidFill>
              </a:rPr>
              <a:t>	=</a:t>
            </a:r>
            <a:r>
              <a:rPr lang="en-US" sz="2200" smtClean="0">
                <a:solidFill>
                  <a:srgbClr val="CC3300"/>
                </a:solidFill>
              </a:rPr>
              <a:t>&gt; </a:t>
            </a:r>
            <a:r>
              <a:rPr lang="cs-CZ" sz="2200" smtClean="0">
                <a:solidFill>
                  <a:srgbClr val="CC3300"/>
                </a:solidFill>
              </a:rPr>
              <a:t>	s návrhem vyčlenit část z výnosů aukce 	(1,5 mld. Kč) pro podporu budování NGA sítí v 	ČR (vazba na cíle Digitálního Česka)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3"/>
          <p:cNvSpPr>
            <a:spLocks noGrp="1"/>
          </p:cNvSpPr>
          <p:nvPr>
            <p:ph type="title"/>
          </p:nvPr>
        </p:nvSpPr>
        <p:spPr>
          <a:xfrm>
            <a:off x="1763713" y="4437063"/>
            <a:ext cx="7058025" cy="1143000"/>
          </a:xfrm>
        </p:spPr>
        <p:txBody>
          <a:bodyPr/>
          <a:lstStyle/>
          <a:p>
            <a:pPr eaLnBrk="1" hangingPunct="1"/>
            <a:r>
              <a:rPr lang="cs-CZ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Dotazy k aukci???</a:t>
            </a:r>
            <a:endParaRPr lang="en-US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smtClean="0"/>
              <a:t>Vyhlášení veřejné konzultace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mtClean="0"/>
              <a:t>ČTÚ vyhlašuje veřejnou konzultaci podmínek veřejného výběrového řízení na kmitočty 800,1800, 2600</a:t>
            </a:r>
          </a:p>
          <a:p>
            <a:pPr>
              <a:lnSpc>
                <a:spcPct val="90000"/>
              </a:lnSpc>
            </a:pPr>
            <a:r>
              <a:rPr lang="cs-CZ" smtClean="0"/>
              <a:t>Plný text vyhlášení bude k dispozici na webových stránkách ČTÚ dne 20.3. 2012</a:t>
            </a:r>
          </a:p>
          <a:p>
            <a:pPr>
              <a:lnSpc>
                <a:spcPct val="90000"/>
              </a:lnSpc>
            </a:pPr>
            <a:r>
              <a:rPr lang="cs-CZ" smtClean="0"/>
              <a:t>Veřejná konzultace je plánována v souladu se zákonem o el. komunikacích na dobu 30 dnů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cs-CZ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Východiska VŘ (aukce)</a:t>
            </a:r>
            <a:endParaRPr lang="en-US" u="sng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9263" lvl="1" indent="-269875" eaLnBrk="1" hangingPunct="1">
              <a:buFontTx/>
              <a:buChar char="•"/>
            </a:pPr>
            <a:r>
              <a:rPr lang="cs-CZ" sz="2000" smtClean="0"/>
              <a:t>Politika rádiového spektra (Rozhodnutí EK  a Evropského parlamentu)</a:t>
            </a:r>
          </a:p>
          <a:p>
            <a:pPr marL="449263" lvl="1" indent="-269875" eaLnBrk="1" hangingPunct="1">
              <a:buFontTx/>
              <a:buNone/>
            </a:pPr>
            <a:endParaRPr lang="cs-CZ" sz="2000" smtClean="0"/>
          </a:p>
          <a:p>
            <a:pPr marL="449263" lvl="1" indent="-269875" eaLnBrk="1" hangingPunct="1">
              <a:buFontTx/>
              <a:buChar char="•"/>
            </a:pPr>
            <a:r>
              <a:rPr lang="cs-CZ" sz="2000" smtClean="0"/>
              <a:t>Strategie správy spektra - 3S Strategie (rok 2010)</a:t>
            </a:r>
          </a:p>
          <a:p>
            <a:pPr marL="449263" lvl="1" indent="-269875" eaLnBrk="1" hangingPunct="1">
              <a:buFontTx/>
              <a:buChar char="•"/>
            </a:pPr>
            <a:endParaRPr lang="cs-CZ" sz="2000" smtClean="0"/>
          </a:p>
          <a:p>
            <a:pPr marL="449263" lvl="1" indent="-269875" eaLnBrk="1" hangingPunct="1">
              <a:buFontTx/>
              <a:buChar char="•"/>
            </a:pPr>
            <a:r>
              <a:rPr lang="cs-CZ" sz="2000" smtClean="0"/>
              <a:t>Postup Českého telekomunikačního úřadu při správě vybraných částí rádiového spektra se zaměřením na podporu poskytování služeb vysokorychlostního přístupu </a:t>
            </a:r>
            <a:r>
              <a:rPr lang="cs-CZ" sz="2000" smtClean="0">
                <a:solidFill>
                  <a:srgbClr val="CC3300"/>
                </a:solidFill>
              </a:rPr>
              <a:t>=</a:t>
            </a:r>
            <a:r>
              <a:rPr lang="en-US" sz="2000" smtClean="0">
                <a:solidFill>
                  <a:srgbClr val="CC3300"/>
                </a:solidFill>
              </a:rPr>
              <a:t>&gt; </a:t>
            </a:r>
            <a:r>
              <a:rPr lang="cs-CZ" sz="2000" smtClean="0">
                <a:solidFill>
                  <a:srgbClr val="CC3300"/>
                </a:solidFill>
              </a:rPr>
              <a:t>Usnesení vlády č. 78 /2011</a:t>
            </a:r>
          </a:p>
          <a:p>
            <a:pPr marL="449263" lvl="1" indent="-269875" eaLnBrk="1" hangingPunct="1">
              <a:buFontTx/>
              <a:buChar char="•"/>
            </a:pPr>
            <a:endParaRPr lang="cs-CZ" sz="2000" smtClean="0">
              <a:solidFill>
                <a:srgbClr val="CC3300"/>
              </a:solidFill>
            </a:endParaRPr>
          </a:p>
          <a:p>
            <a:pPr marL="449263" lvl="1" indent="-269875" eaLnBrk="1" hangingPunct="1">
              <a:buFontTx/>
              <a:buChar char="•"/>
            </a:pPr>
            <a:r>
              <a:rPr lang="cs-CZ" sz="2000" smtClean="0"/>
              <a:t>Digitální program pro Evropu </a:t>
            </a:r>
          </a:p>
          <a:p>
            <a:pPr marL="449263" lvl="1" indent="-269875" eaLnBrk="1" hangingPunct="1">
              <a:buFontTx/>
              <a:buNone/>
            </a:pPr>
            <a:r>
              <a:rPr lang="cs-CZ" sz="2000" smtClean="0"/>
              <a:t>	</a:t>
            </a:r>
            <a:r>
              <a:rPr lang="cs-CZ" sz="2000" smtClean="0">
                <a:solidFill>
                  <a:srgbClr val="CC3300"/>
                </a:solidFill>
              </a:rPr>
              <a:t>=</a:t>
            </a:r>
            <a:r>
              <a:rPr lang="en-US" sz="2000" smtClean="0">
                <a:solidFill>
                  <a:srgbClr val="CC3300"/>
                </a:solidFill>
              </a:rPr>
              <a:t>&gt; </a:t>
            </a:r>
            <a:r>
              <a:rPr lang="cs-CZ" sz="2000" smtClean="0">
                <a:solidFill>
                  <a:srgbClr val="CC3300"/>
                </a:solidFill>
              </a:rPr>
              <a:t> Státní politika „</a:t>
            </a:r>
            <a:r>
              <a:rPr lang="en-US" sz="2000" smtClean="0">
                <a:solidFill>
                  <a:srgbClr val="CC3300"/>
                </a:solidFill>
              </a:rPr>
              <a:t>Digit</a:t>
            </a:r>
            <a:r>
              <a:rPr lang="cs-CZ" sz="2000" smtClean="0">
                <a:solidFill>
                  <a:srgbClr val="CC3300"/>
                </a:solidFill>
              </a:rPr>
              <a:t>ální Česko“</a:t>
            </a:r>
          </a:p>
          <a:p>
            <a:pPr marL="449263" lvl="1" indent="-269875" eaLnBrk="1" hangingPunct="1"/>
            <a:endParaRPr lang="cs-CZ" sz="2000" smtClean="0">
              <a:solidFill>
                <a:srgbClr val="CC3300"/>
              </a:solidFill>
            </a:endParaRPr>
          </a:p>
          <a:p>
            <a:pPr marL="449263" lvl="1" indent="-269875" eaLnBrk="1" hangingPunct="1">
              <a:buFontTx/>
              <a:buNone/>
            </a:pPr>
            <a:endParaRPr lang="en-US" sz="16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cs-CZ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Cíle VŘ</a:t>
            </a:r>
            <a:endParaRPr lang="en-US" u="sng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763713" y="1325563"/>
            <a:ext cx="2736850" cy="2305050"/>
          </a:xfrm>
          <a:prstGeom prst="chevron">
            <a:avLst>
              <a:gd name="adj" fmla="val 29683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lIns="810000" rIns="360000"/>
          <a:lstStyle/>
          <a:p>
            <a:pPr eaLnBrk="0" hangingPunct="0">
              <a:defRPr/>
            </a:pPr>
            <a:endParaRPr lang="en-GB" dirty="0">
              <a:cs typeface="+mn-cs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3997325" y="1325563"/>
            <a:ext cx="2736850" cy="2305050"/>
          </a:xfrm>
          <a:prstGeom prst="chevron">
            <a:avLst>
              <a:gd name="adj" fmla="val 29683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lIns="810000" rIns="360000" anchor="ctr"/>
          <a:lstStyle/>
          <a:p>
            <a:pPr eaLnBrk="0" hangingPunct="0">
              <a:defRPr/>
            </a:pPr>
            <a:endParaRPr lang="en-GB" dirty="0">
              <a:cs typeface="+mn-cs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6227763" y="1325563"/>
            <a:ext cx="2736850" cy="2305050"/>
          </a:xfrm>
          <a:prstGeom prst="chevron">
            <a:avLst>
              <a:gd name="adj" fmla="val 29683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lIns="810000" rIns="360000" anchor="ctr"/>
          <a:lstStyle/>
          <a:p>
            <a:pPr eaLnBrk="0" hangingPunct="0">
              <a:defRPr/>
            </a:pPr>
            <a:endParaRPr lang="en-GB" dirty="0">
              <a:cs typeface="+mn-cs"/>
            </a:endParaRPr>
          </a:p>
        </p:txBody>
      </p:sp>
      <p:sp>
        <p:nvSpPr>
          <p:cNvPr id="14341" name="TextBox 1"/>
          <p:cNvSpPr txBox="1">
            <a:spLocks noChangeArrowheads="1"/>
          </p:cNvSpPr>
          <p:nvPr/>
        </p:nvSpPr>
        <p:spPr bwMode="auto">
          <a:xfrm>
            <a:off x="2554288" y="2214563"/>
            <a:ext cx="1657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chemeClr val="bg1"/>
                </a:solidFill>
              </a:rPr>
              <a:t>4G rollout</a:t>
            </a:r>
          </a:p>
        </p:txBody>
      </p:sp>
      <p:sp>
        <p:nvSpPr>
          <p:cNvPr id="14342" name="TextBox 29"/>
          <p:cNvSpPr txBox="1">
            <a:spLocks noChangeArrowheads="1"/>
          </p:cNvSpPr>
          <p:nvPr/>
        </p:nvSpPr>
        <p:spPr bwMode="auto">
          <a:xfrm>
            <a:off x="4792663" y="2222500"/>
            <a:ext cx="17287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>
                <a:solidFill>
                  <a:schemeClr val="bg1"/>
                </a:solidFill>
              </a:rPr>
              <a:t>Rozvoj konkurence</a:t>
            </a:r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14343" name="TextBox 30"/>
          <p:cNvSpPr txBox="1">
            <a:spLocks noChangeArrowheads="1"/>
          </p:cNvSpPr>
          <p:nvPr/>
        </p:nvSpPr>
        <p:spPr bwMode="auto">
          <a:xfrm>
            <a:off x="7019925" y="2074863"/>
            <a:ext cx="16573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>
                <a:solidFill>
                  <a:schemeClr val="bg1"/>
                </a:solidFill>
              </a:rPr>
              <a:t>Výnos z prodeje spektra</a:t>
            </a:r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1609725" y="3744913"/>
            <a:ext cx="2386013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4638" indent="-274638">
              <a:buClr>
                <a:schemeClr val="accent2"/>
              </a:buClr>
              <a:buFont typeface="Arial" charset="0"/>
              <a:buChar char="●"/>
            </a:pPr>
            <a:r>
              <a:rPr lang="cs-CZ"/>
              <a:t>Rychlý rozvoj nových 4G sítí </a:t>
            </a:r>
            <a:r>
              <a:rPr lang="en-GB"/>
              <a:t>(LTE-A)</a:t>
            </a:r>
            <a:endParaRPr lang="cs-CZ"/>
          </a:p>
          <a:p>
            <a:pPr marL="274638" indent="-274638">
              <a:buClr>
                <a:schemeClr val="accent2"/>
              </a:buClr>
              <a:buFont typeface="Arial" charset="0"/>
              <a:buChar char="●"/>
            </a:pPr>
            <a:endParaRPr lang="en-GB"/>
          </a:p>
          <a:p>
            <a:pPr marL="274638" indent="-274638">
              <a:buClr>
                <a:schemeClr val="accent2"/>
              </a:buClr>
              <a:buFont typeface="Arial" charset="0"/>
              <a:buChar char="●"/>
            </a:pPr>
            <a:r>
              <a:rPr lang="cs-CZ"/>
              <a:t>Zajištění pokrytí ČR mobilním </a:t>
            </a:r>
          </a:p>
          <a:p>
            <a:pPr marL="274638" indent="-274638">
              <a:buClr>
                <a:schemeClr val="accent2"/>
              </a:buClr>
              <a:buFont typeface="Arial" charset="0"/>
              <a:buNone/>
            </a:pPr>
            <a:r>
              <a:rPr lang="cs-CZ"/>
              <a:t>	vysokorychlostním</a:t>
            </a:r>
          </a:p>
          <a:p>
            <a:pPr marL="274638" indent="-274638">
              <a:buClr>
                <a:schemeClr val="accent2"/>
              </a:buClr>
              <a:buFont typeface="Arial" charset="0"/>
              <a:buNone/>
            </a:pPr>
            <a:r>
              <a:rPr lang="cs-CZ"/>
              <a:t>	Internetem</a:t>
            </a:r>
            <a:endParaRPr lang="en-GB"/>
          </a:p>
          <a:p>
            <a:pPr marL="274638" indent="-274638">
              <a:buClr>
                <a:schemeClr val="accent2"/>
              </a:buClr>
              <a:buFont typeface="Arial" charset="0"/>
              <a:buChar char="●"/>
            </a:pPr>
            <a:endParaRPr lang="en-GB"/>
          </a:p>
        </p:txBody>
      </p:sp>
      <p:sp>
        <p:nvSpPr>
          <p:cNvPr id="14345" name="Rectangle 7"/>
          <p:cNvSpPr>
            <a:spLocks noChangeArrowheads="1"/>
          </p:cNvSpPr>
          <p:nvPr/>
        </p:nvSpPr>
        <p:spPr bwMode="auto">
          <a:xfrm>
            <a:off x="3924300" y="3744913"/>
            <a:ext cx="2312988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4638" indent="-274638">
              <a:buClr>
                <a:schemeClr val="accent2"/>
              </a:buClr>
              <a:buFont typeface="Arial" charset="0"/>
              <a:buChar char="●"/>
            </a:pPr>
            <a:r>
              <a:rPr lang="cs-CZ"/>
              <a:t>Efektivní alokace spektra</a:t>
            </a:r>
          </a:p>
          <a:p>
            <a:pPr marL="274638" indent="-274638">
              <a:buClr>
                <a:schemeClr val="accent2"/>
              </a:buClr>
              <a:buFont typeface="Arial" charset="0"/>
              <a:buChar char="●"/>
            </a:pPr>
            <a:endParaRPr lang="cs-CZ"/>
          </a:p>
          <a:p>
            <a:pPr marL="274638" indent="-274638">
              <a:buClr>
                <a:schemeClr val="accent2"/>
              </a:buClr>
              <a:buFont typeface="Arial" charset="0"/>
              <a:buChar char="●"/>
            </a:pPr>
            <a:r>
              <a:rPr lang="cs-CZ"/>
              <a:t>Zajištění konkurence na trhu 4G vč. motivace výstavby nové sítě</a:t>
            </a:r>
            <a:endParaRPr lang="en-GB"/>
          </a:p>
        </p:txBody>
      </p:sp>
      <p:sp>
        <p:nvSpPr>
          <p:cNvPr id="14346" name="Rectangle 8"/>
          <p:cNvSpPr>
            <a:spLocks noChangeArrowheads="1"/>
          </p:cNvSpPr>
          <p:nvPr/>
        </p:nvSpPr>
        <p:spPr bwMode="auto">
          <a:xfrm>
            <a:off x="6156325" y="3744913"/>
            <a:ext cx="2312988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4638" indent="-274638">
              <a:buClr>
                <a:schemeClr val="accent2"/>
              </a:buClr>
              <a:buFont typeface="Arial" charset="0"/>
              <a:buChar char="●"/>
            </a:pPr>
            <a:r>
              <a:rPr lang="cs-CZ"/>
              <a:t>Důraz na dlouhodobý přínos aukce pro trh než na okamžitý výnos z prodeje spektra</a:t>
            </a:r>
            <a:endParaRPr lang="en-GB" sz="1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 idx="4294967295"/>
          </p:nvPr>
        </p:nvSpPr>
        <p:spPr>
          <a:xfrm>
            <a:off x="1835150" y="0"/>
            <a:ext cx="7058025" cy="1052513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Základní podmínky VŘ – I.</a:t>
            </a:r>
            <a:endParaRPr lang="en-US" u="sng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2" name="Zástupný symbol pro obsah 2"/>
          <p:cNvSpPr>
            <a:spLocks noGrp="1"/>
          </p:cNvSpPr>
          <p:nvPr>
            <p:ph idx="4294967295"/>
          </p:nvPr>
        </p:nvSpPr>
        <p:spPr>
          <a:xfrm>
            <a:off x="1835150" y="1196975"/>
            <a:ext cx="7058025" cy="5327650"/>
          </a:xfrm>
        </p:spPr>
        <p:txBody>
          <a:bodyPr/>
          <a:lstStyle/>
          <a:p>
            <a:pPr eaLnBrk="1" hangingPunct="1"/>
            <a:r>
              <a:rPr lang="cs-CZ" sz="2400" smtClean="0"/>
              <a:t>Kmitočty nabízené ve VŘ:</a:t>
            </a:r>
          </a:p>
          <a:p>
            <a:pPr lvl="1" eaLnBrk="1" hangingPunct="1"/>
            <a:r>
              <a:rPr lang="cs-CZ" sz="2400" b="1" smtClean="0">
                <a:solidFill>
                  <a:schemeClr val="accent2"/>
                </a:solidFill>
              </a:rPr>
              <a:t>800 MHz:</a:t>
            </a:r>
            <a:r>
              <a:rPr lang="cs-CZ" sz="2400" smtClean="0"/>
              <a:t> </a:t>
            </a:r>
            <a:r>
              <a:rPr lang="cs-CZ" sz="2400" b="1" smtClean="0"/>
              <a:t>60 MHz </a:t>
            </a:r>
            <a:r>
              <a:rPr lang="cs-CZ" sz="2400" smtClean="0"/>
              <a:t>(2x30 MHz)</a:t>
            </a:r>
          </a:p>
          <a:p>
            <a:pPr lvl="1" eaLnBrk="1" hangingPunct="1"/>
            <a:r>
              <a:rPr lang="cs-CZ" sz="2400" b="1" smtClean="0">
                <a:solidFill>
                  <a:schemeClr val="accent2"/>
                </a:solidFill>
              </a:rPr>
              <a:t>1800 MHz:</a:t>
            </a:r>
            <a:r>
              <a:rPr lang="cs-CZ" sz="2400" smtClean="0"/>
              <a:t> </a:t>
            </a:r>
            <a:r>
              <a:rPr lang="cs-CZ" sz="2400" b="1" smtClean="0"/>
              <a:t>49,8 MHz</a:t>
            </a:r>
            <a:r>
              <a:rPr lang="cs-CZ" sz="2400" smtClean="0"/>
              <a:t> (2x24,9 MHz)</a:t>
            </a:r>
          </a:p>
          <a:p>
            <a:pPr lvl="1" eaLnBrk="1" hangingPunct="1"/>
            <a:r>
              <a:rPr lang="cs-CZ" sz="2400" b="1" smtClean="0">
                <a:solidFill>
                  <a:schemeClr val="accent2"/>
                </a:solidFill>
              </a:rPr>
              <a:t>2600 MHz:</a:t>
            </a:r>
            <a:r>
              <a:rPr lang="cs-CZ" sz="2400" smtClean="0"/>
              <a:t> </a:t>
            </a:r>
            <a:r>
              <a:rPr lang="cs-CZ" sz="2400" b="1" smtClean="0"/>
              <a:t>190 MHz</a:t>
            </a:r>
            <a:r>
              <a:rPr lang="cs-CZ" sz="2400" smtClean="0"/>
              <a:t> (2x70 MHz, 1x50 MHz)</a:t>
            </a:r>
          </a:p>
          <a:p>
            <a:pPr lvl="1" eaLnBrk="1" hangingPunct="1"/>
            <a:endParaRPr lang="cs-CZ" sz="900" smtClean="0"/>
          </a:p>
          <a:p>
            <a:pPr eaLnBrk="1" hangingPunct="1"/>
            <a:r>
              <a:rPr lang="cs-CZ" sz="2400" smtClean="0"/>
              <a:t>Ucelená společná nabídka kmitočtů z pásem pro pokrytí (800 MHz) i kapacitu (1800 a 2600 MHz)</a:t>
            </a:r>
          </a:p>
          <a:p>
            <a:pPr eaLnBrk="1" hangingPunct="1"/>
            <a:endParaRPr lang="cs-CZ" sz="1000" smtClean="0"/>
          </a:p>
          <a:p>
            <a:pPr eaLnBrk="1" hangingPunct="1"/>
            <a:r>
              <a:rPr lang="cs-CZ" sz="2400" smtClean="0"/>
              <a:t>Omezení max. dosažitelného množství spektra v jednotlivých pásmech (Spectrum caps)</a:t>
            </a:r>
          </a:p>
          <a:p>
            <a:pPr eaLnBrk="1" hangingPunct="1">
              <a:buFontTx/>
              <a:buNone/>
            </a:pPr>
            <a:r>
              <a:rPr lang="cs-CZ" sz="2400" smtClean="0"/>
              <a:t>	 </a:t>
            </a:r>
            <a:r>
              <a:rPr lang="cs-CZ" sz="2400" smtClean="0">
                <a:solidFill>
                  <a:srgbClr val="CC3300"/>
                </a:solidFill>
              </a:rPr>
              <a:t>=</a:t>
            </a:r>
            <a:r>
              <a:rPr lang="en-US" sz="2400" smtClean="0">
                <a:solidFill>
                  <a:srgbClr val="CC3300"/>
                </a:solidFill>
              </a:rPr>
              <a:t>&gt; </a:t>
            </a:r>
            <a:r>
              <a:rPr lang="cs-CZ" sz="2400" smtClean="0">
                <a:solidFill>
                  <a:srgbClr val="CC3300"/>
                </a:solidFill>
              </a:rPr>
              <a:t>	příležitost pro nového hráče získat obdobné 	množství kmitočtů jako současní MNO</a:t>
            </a:r>
          </a:p>
          <a:p>
            <a:pPr eaLnBrk="1" hangingPunct="1"/>
            <a:endParaRPr lang="cs-CZ" sz="2400" smtClean="0"/>
          </a:p>
          <a:p>
            <a:pPr eaLnBrk="1" hangingPunct="1"/>
            <a:endParaRPr lang="cs-CZ" sz="2400" smtClean="0"/>
          </a:p>
          <a:p>
            <a:pPr eaLnBrk="1" hangingPunct="1"/>
            <a:endParaRPr lang="cs-CZ" sz="24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 idx="4294967295"/>
          </p:nvPr>
        </p:nvSpPr>
        <p:spPr>
          <a:xfrm>
            <a:off x="1835150" y="0"/>
            <a:ext cx="7058025" cy="1125538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Základní podmínky VŘ –II.</a:t>
            </a:r>
            <a:endParaRPr lang="en-US" u="sng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86" name="Zástupný symbol pro obsah 2"/>
          <p:cNvSpPr>
            <a:spLocks noGrp="1"/>
          </p:cNvSpPr>
          <p:nvPr>
            <p:ph idx="4294967295"/>
          </p:nvPr>
        </p:nvSpPr>
        <p:spPr>
          <a:xfrm>
            <a:off x="1835150" y="1052513"/>
            <a:ext cx="7058025" cy="51847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cs-CZ" sz="1600" smtClean="0"/>
          </a:p>
          <a:p>
            <a:pPr eaLnBrk="1" hangingPunct="1"/>
            <a:r>
              <a:rPr lang="cs-CZ" sz="2400" smtClean="0"/>
              <a:t>Výhradní nabídka bloku 2x15 MHz v pásmu 1800 MHz pro nového hráče</a:t>
            </a:r>
          </a:p>
          <a:p>
            <a:pPr eaLnBrk="1" hangingPunct="1">
              <a:buFontTx/>
              <a:buNone/>
            </a:pPr>
            <a:endParaRPr lang="cs-CZ" sz="500" smtClean="0"/>
          </a:p>
          <a:p>
            <a:pPr eaLnBrk="1" hangingPunct="1"/>
            <a:r>
              <a:rPr lang="cs-CZ" sz="2400" smtClean="0"/>
              <a:t>Povinnost / právo národního roamingu </a:t>
            </a:r>
          </a:p>
          <a:p>
            <a:pPr eaLnBrk="1" hangingPunct="1">
              <a:buFontTx/>
              <a:buNone/>
            </a:pPr>
            <a:r>
              <a:rPr lang="cs-CZ" sz="2400" smtClean="0"/>
              <a:t>	 </a:t>
            </a:r>
            <a:r>
              <a:rPr lang="cs-CZ" sz="2400" smtClean="0">
                <a:solidFill>
                  <a:srgbClr val="CC3300"/>
                </a:solidFill>
              </a:rPr>
              <a:t>=</a:t>
            </a:r>
            <a:r>
              <a:rPr lang="en-US" sz="2400" smtClean="0">
                <a:solidFill>
                  <a:srgbClr val="CC3300"/>
                </a:solidFill>
              </a:rPr>
              <a:t>&gt; </a:t>
            </a:r>
            <a:r>
              <a:rPr lang="cs-CZ" sz="2400" smtClean="0">
                <a:solidFill>
                  <a:srgbClr val="CC3300"/>
                </a:solidFill>
              </a:rPr>
              <a:t>	podpora pro nového hráče při výstavbě sítě</a:t>
            </a:r>
          </a:p>
          <a:p>
            <a:pPr eaLnBrk="1" hangingPunct="1">
              <a:buFontTx/>
              <a:buNone/>
            </a:pPr>
            <a:endParaRPr lang="cs-CZ" sz="800" smtClean="0"/>
          </a:p>
          <a:p>
            <a:pPr eaLnBrk="1" hangingPunct="1"/>
            <a:r>
              <a:rPr lang="cs-CZ" sz="2400" smtClean="0"/>
              <a:t>Povinnost / právo velkoobchodní nabídky služeb</a:t>
            </a:r>
          </a:p>
          <a:p>
            <a:pPr eaLnBrk="1" hangingPunct="1"/>
            <a:endParaRPr lang="cs-CZ" sz="900" smtClean="0"/>
          </a:p>
          <a:p>
            <a:pPr eaLnBrk="1" hangingPunct="1"/>
            <a:r>
              <a:rPr lang="cs-CZ" sz="2400" smtClean="0"/>
              <a:t>Rozvojová kritéria pro rychlou nabídku služeb a rozvoj nových sítí (s odkladem 1 roku pro nového hráče)</a:t>
            </a:r>
          </a:p>
          <a:p>
            <a:pPr eaLnBrk="1" hangingPunct="1"/>
            <a:endParaRPr lang="cs-CZ" sz="1000" smtClean="0"/>
          </a:p>
          <a:p>
            <a:pPr eaLnBrk="1" hangingPunct="1"/>
            <a:r>
              <a:rPr lang="cs-CZ" sz="2400" smtClean="0"/>
              <a:t>Forma VŘ = </a:t>
            </a:r>
            <a:r>
              <a:rPr lang="cs-CZ" sz="2400" b="1" smtClean="0"/>
              <a:t>AUKCE</a:t>
            </a:r>
            <a:r>
              <a:rPr lang="cs-CZ" sz="2400" smtClean="0"/>
              <a:t> typu SMRA-S      (souběžná vícekolová aukce)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cs-CZ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Shrnutí nabízeného spektra</a:t>
            </a:r>
            <a:endParaRPr lang="en-US" u="sng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410" name="Zástupný symbol pro obsah 4"/>
          <p:cNvSpPr>
            <a:spLocks noGrp="1"/>
          </p:cNvSpPr>
          <p:nvPr>
            <p:ph idx="1"/>
          </p:nvPr>
        </p:nvSpPr>
        <p:spPr>
          <a:xfrm>
            <a:off x="1835150" y="4149725"/>
            <a:ext cx="7058025" cy="2087563"/>
          </a:xfrm>
        </p:spPr>
        <p:txBody>
          <a:bodyPr/>
          <a:lstStyle/>
          <a:p>
            <a:pPr eaLnBrk="1" hangingPunct="1"/>
            <a:r>
              <a:rPr lang="cs-CZ" sz="2000" smtClean="0"/>
              <a:t>Bloky jsou draženy jako abstraktní (s výjimkou B1 a B2) – po aukci následuje samotné rozdělení kmitočtů</a:t>
            </a:r>
          </a:p>
          <a:p>
            <a:pPr eaLnBrk="1" hangingPunct="1"/>
            <a:r>
              <a:rPr lang="cs-CZ" sz="2000" smtClean="0"/>
              <a:t>Pořadí subjektů při výběru kmitočtů je dáno podle výše nabídek na právo přednostního výběru (obálková metoda)</a:t>
            </a:r>
          </a:p>
          <a:p>
            <a:pPr eaLnBrk="1" hangingPunct="1"/>
            <a:r>
              <a:rPr lang="cs-CZ" sz="2000" b="1" smtClean="0"/>
              <a:t>Platnost přídělu - 31. března 2028 (15 let)</a:t>
            </a: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1557338"/>
            <a:ext cx="735330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cs-CZ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Závazky přebírané ve VŘ</a:t>
            </a:r>
            <a:endParaRPr lang="en-US" u="sng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mtClean="0"/>
              <a:t>Zejména:</a:t>
            </a:r>
          </a:p>
          <a:p>
            <a:pPr eaLnBrk="1" hangingPunct="1">
              <a:buFontTx/>
              <a:buNone/>
            </a:pPr>
            <a:endParaRPr lang="cs-CZ" sz="900" smtClean="0"/>
          </a:p>
          <a:p>
            <a:pPr eaLnBrk="1" hangingPunct="1">
              <a:buFontTx/>
              <a:buAutoNum type="arabicPeriod"/>
            </a:pPr>
            <a:r>
              <a:rPr lang="cs-CZ" b="1" smtClean="0">
                <a:solidFill>
                  <a:srgbClr val="1E4649"/>
                </a:solidFill>
              </a:rPr>
              <a:t>Rozvojová kritéria</a:t>
            </a:r>
          </a:p>
          <a:p>
            <a:pPr eaLnBrk="1" hangingPunct="1">
              <a:buFontTx/>
              <a:buAutoNum type="arabicPeriod"/>
            </a:pPr>
            <a:endParaRPr lang="cs-CZ" b="1" smtClean="0">
              <a:solidFill>
                <a:srgbClr val="1E4649"/>
              </a:solidFill>
            </a:endParaRPr>
          </a:p>
          <a:p>
            <a:pPr eaLnBrk="1" hangingPunct="1">
              <a:buFontTx/>
              <a:buAutoNum type="arabicPeriod"/>
            </a:pPr>
            <a:r>
              <a:rPr lang="cs-CZ" b="1" smtClean="0">
                <a:solidFill>
                  <a:srgbClr val="1E4649"/>
                </a:solidFill>
              </a:rPr>
              <a:t>Národní roaming</a:t>
            </a:r>
          </a:p>
          <a:p>
            <a:pPr eaLnBrk="1" hangingPunct="1">
              <a:buFontTx/>
              <a:buAutoNum type="arabicPeriod"/>
            </a:pPr>
            <a:endParaRPr lang="cs-CZ" b="1" smtClean="0">
              <a:solidFill>
                <a:srgbClr val="1E4649"/>
              </a:solidFill>
            </a:endParaRPr>
          </a:p>
          <a:p>
            <a:pPr eaLnBrk="1" hangingPunct="1">
              <a:buFontTx/>
              <a:buAutoNum type="arabicPeriod"/>
            </a:pPr>
            <a:r>
              <a:rPr lang="cs-CZ" b="1" smtClean="0">
                <a:solidFill>
                  <a:srgbClr val="1E4649"/>
                </a:solidFill>
              </a:rPr>
              <a:t>Velkoobchodní nabídka</a:t>
            </a:r>
            <a:endParaRPr lang="en-US" b="1" smtClean="0">
              <a:solidFill>
                <a:srgbClr val="1E4649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cs-CZ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 Rozvojová kritéria</a:t>
            </a:r>
            <a:endParaRPr lang="en-US" u="sng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cs-CZ" sz="2000" b="1" smtClean="0">
                <a:solidFill>
                  <a:srgbClr val="003300"/>
                </a:solidFill>
              </a:rPr>
              <a:t>Pásmo 800 MHz:</a:t>
            </a:r>
          </a:p>
          <a:p>
            <a:pPr marL="0" indent="0" eaLnBrk="1" hangingPunct="1">
              <a:buFontTx/>
              <a:buNone/>
            </a:pPr>
            <a:r>
              <a:rPr lang="cs-CZ" sz="1800" smtClean="0"/>
              <a:t>Definována na základě dokumentu MPO „Návrh rozvojových kritérií pro příděly rádiových kmitočtů v pásmu 790–862 MHz“</a:t>
            </a:r>
          </a:p>
          <a:p>
            <a:pPr marL="536575" lvl="1" indent="-357188" eaLnBrk="1" hangingPunct="1">
              <a:buFontTx/>
              <a:buAutoNum type="alphaUcPeriod"/>
            </a:pPr>
            <a:r>
              <a:rPr lang="cs-CZ" sz="1800" smtClean="0"/>
              <a:t>Pouze za každý pokrytý okres ze skupiny A (řídce osídlené oblasti) může držitel přídělu pokrýt okres ze skupiny B (hustě osídlené oblasti)</a:t>
            </a:r>
          </a:p>
          <a:p>
            <a:pPr marL="536575" lvl="1" indent="-357188" eaLnBrk="1" hangingPunct="1">
              <a:buFontTx/>
              <a:buAutoNum type="alphaUcPeriod"/>
            </a:pPr>
            <a:r>
              <a:rPr lang="cs-CZ" sz="1800" smtClean="0"/>
              <a:t>Pokrytí 95% okresů ze skupiny A nejpozději do 30 měsíců</a:t>
            </a:r>
          </a:p>
          <a:p>
            <a:pPr marL="536575" lvl="1" indent="-357188" eaLnBrk="1" hangingPunct="1">
              <a:buFontTx/>
              <a:buAutoNum type="alphaUcPeriod"/>
            </a:pPr>
            <a:r>
              <a:rPr lang="cs-CZ" sz="1800" smtClean="0"/>
              <a:t>Pokrytí všech okresů do 5/6 let (1 rok navíc pro nový subjekt)</a:t>
            </a:r>
          </a:p>
          <a:p>
            <a:pPr marL="536575" lvl="1" indent="-357188" eaLnBrk="1" hangingPunct="1">
              <a:buFontTx/>
              <a:buNone/>
            </a:pPr>
            <a:r>
              <a:rPr lang="cs-CZ" sz="1800" smtClean="0"/>
              <a:t>Pokrytí železničních koridorů a dálnic do 5/6 let.</a:t>
            </a:r>
          </a:p>
          <a:p>
            <a:pPr marL="536575" lvl="1" indent="-357188" eaLnBrk="1" hangingPunct="1">
              <a:buFontTx/>
              <a:buAutoNum type="alphaUcPeriod"/>
            </a:pPr>
            <a:endParaRPr lang="cs-CZ" sz="1800" smtClean="0"/>
          </a:p>
          <a:p>
            <a:pPr marL="0" indent="0" eaLnBrk="1" hangingPunct="1">
              <a:buFontTx/>
              <a:buNone/>
            </a:pPr>
            <a:r>
              <a:rPr lang="cs-CZ" sz="2000" b="1" smtClean="0">
                <a:solidFill>
                  <a:srgbClr val="003300"/>
                </a:solidFill>
              </a:rPr>
              <a:t>Pásmo 1800 MHz (pouze pro držitele bloku 15 MHz):</a:t>
            </a:r>
          </a:p>
          <a:p>
            <a:pPr marL="536575" lvl="1" indent="-357188" eaLnBrk="1" hangingPunct="1"/>
            <a:r>
              <a:rPr lang="cs-CZ" sz="1800" smtClean="0"/>
              <a:t>Pokrytí 50% populace do 6 let</a:t>
            </a:r>
          </a:p>
          <a:p>
            <a:pPr marL="536575" lvl="1" indent="-357188" eaLnBrk="1" hangingPunct="1"/>
            <a:endParaRPr lang="cs-CZ" sz="1800" smtClean="0"/>
          </a:p>
          <a:p>
            <a:pPr marL="0" indent="0" eaLnBrk="1" hangingPunct="1">
              <a:buFontTx/>
              <a:buNone/>
            </a:pPr>
            <a:r>
              <a:rPr lang="cs-CZ" sz="2000" b="1" smtClean="0">
                <a:solidFill>
                  <a:srgbClr val="003300"/>
                </a:solidFill>
              </a:rPr>
              <a:t>Pásmo 2600 MHz:</a:t>
            </a:r>
          </a:p>
          <a:p>
            <a:pPr marL="536575" lvl="1" indent="-357188" eaLnBrk="1" hangingPunct="1"/>
            <a:r>
              <a:rPr lang="cs-CZ" sz="1800" smtClean="0"/>
              <a:t>Pokrytí 30% populace do 5/6 let (1 rok navíc pro nový subjekt)</a:t>
            </a:r>
          </a:p>
          <a:p>
            <a:pPr marL="536575" lvl="1" indent="-357188" eaLnBrk="1" hangingPunct="1"/>
            <a:endParaRPr lang="en-US" sz="12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2012</TotalTime>
  <Words>742</Words>
  <Application>Microsoft Office PowerPoint</Application>
  <PresentationFormat>Předvádění na obrazovce (4:3)</PresentationFormat>
  <Paragraphs>119</Paragraphs>
  <Slides>16</Slides>
  <Notes>0</Notes>
  <HiddenSlides>1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Šablona návrhu</vt:lpstr>
      </vt:variant>
      <vt:variant>
        <vt:i4>3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Výchozí návrh</vt:lpstr>
      <vt:lpstr>Výchozí návrh</vt:lpstr>
      <vt:lpstr>Výchozí návrh</vt:lpstr>
      <vt:lpstr>Výběrové řízení (aukce) na kmitočty v pásmech 800, 1800 a 2600 MHz</vt:lpstr>
      <vt:lpstr>Vyhlášení veřejné konzultace</vt:lpstr>
      <vt:lpstr>Východiska VŘ (aukce)</vt:lpstr>
      <vt:lpstr>Cíle VŘ</vt:lpstr>
      <vt:lpstr>Základní podmínky VŘ – I.</vt:lpstr>
      <vt:lpstr>Základní podmínky VŘ –II.</vt:lpstr>
      <vt:lpstr>Shrnutí nabízeného spektra</vt:lpstr>
      <vt:lpstr>Závazky přebírané ve VŘ</vt:lpstr>
      <vt:lpstr>1. Rozvojová kritéria</vt:lpstr>
      <vt:lpstr>2. Národní roaming</vt:lpstr>
      <vt:lpstr>3. Velkoobchodní nabídka</vt:lpstr>
      <vt:lpstr>Schéma průběhu VŘ</vt:lpstr>
      <vt:lpstr>Plánované lhůty VŘ  (kvalifikační fáze)</vt:lpstr>
      <vt:lpstr>Plánované lhůty VŘ  (příprava a provedení aukce)</vt:lpstr>
      <vt:lpstr>Další postup ČTÚ</vt:lpstr>
      <vt:lpstr>Dotazy k aukci???</vt:lpstr>
    </vt:vector>
  </TitlesOfParts>
  <Company>ctu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Petra Zindulková</dc:creator>
  <cp:lastModifiedBy>PhDr. Pavel Dvořák</cp:lastModifiedBy>
  <cp:revision>112</cp:revision>
  <dcterms:created xsi:type="dcterms:W3CDTF">2008-01-24T09:33:30Z</dcterms:created>
  <dcterms:modified xsi:type="dcterms:W3CDTF">2012-03-19T11:32:21Z</dcterms:modified>
</cp:coreProperties>
</file>